
<file path=[Content_Types].xml><?xml version="1.0" encoding="utf-8"?>
<Types xmlns="http://schemas.openxmlformats.org/package/2006/content-types">
  <Default Extension="tmp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AB50-D37F-478F-AD79-58E1E7135F4F}" type="datetimeFigureOut">
              <a:rPr lang="ar-SA" smtClean="0"/>
              <a:t>07/27/1441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5F9C-AC84-4448-BF13-404AFBF6B4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663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AB50-D37F-478F-AD79-58E1E7135F4F}" type="datetimeFigureOut">
              <a:rPr lang="ar-SA" smtClean="0"/>
              <a:t>07/27/1441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5F9C-AC84-4448-BF13-404AFBF6B4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314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AB50-D37F-478F-AD79-58E1E7135F4F}" type="datetimeFigureOut">
              <a:rPr lang="ar-SA" smtClean="0"/>
              <a:t>07/27/1441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5F9C-AC84-4448-BF13-404AFBF6B4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3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AB50-D37F-478F-AD79-58E1E7135F4F}" type="datetimeFigureOut">
              <a:rPr lang="ar-SA" smtClean="0"/>
              <a:t>07/27/1441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5F9C-AC84-4448-BF13-404AFBF6B4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817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AB50-D37F-478F-AD79-58E1E7135F4F}" type="datetimeFigureOut">
              <a:rPr lang="ar-SA" smtClean="0"/>
              <a:t>07/27/1441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5F9C-AC84-4448-BF13-404AFBF6B4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870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AB50-D37F-478F-AD79-58E1E7135F4F}" type="datetimeFigureOut">
              <a:rPr lang="ar-SA" smtClean="0"/>
              <a:t>07/27/1441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5F9C-AC84-4448-BF13-404AFBF6B4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631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AB50-D37F-478F-AD79-58E1E7135F4F}" type="datetimeFigureOut">
              <a:rPr lang="ar-SA" smtClean="0"/>
              <a:t>07/27/1441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5F9C-AC84-4448-BF13-404AFBF6B4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60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AB50-D37F-478F-AD79-58E1E7135F4F}" type="datetimeFigureOut">
              <a:rPr lang="ar-SA" smtClean="0"/>
              <a:t>07/27/1441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5F9C-AC84-4448-BF13-404AFBF6B4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15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AB50-D37F-478F-AD79-58E1E7135F4F}" type="datetimeFigureOut">
              <a:rPr lang="ar-SA" smtClean="0"/>
              <a:t>07/27/1441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5F9C-AC84-4448-BF13-404AFBF6B4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10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AB50-D37F-478F-AD79-58E1E7135F4F}" type="datetimeFigureOut">
              <a:rPr lang="ar-SA" smtClean="0"/>
              <a:t>07/27/1441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5F9C-AC84-4448-BF13-404AFBF6B4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900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AB50-D37F-478F-AD79-58E1E7135F4F}" type="datetimeFigureOut">
              <a:rPr lang="ar-SA" smtClean="0"/>
              <a:t>07/27/1441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5F9C-AC84-4448-BF13-404AFBF6B4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579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AB50-D37F-478F-AD79-58E1E7135F4F}" type="datetimeFigureOut">
              <a:rPr lang="ar-SA" smtClean="0"/>
              <a:t>07/27/1441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45F9C-AC84-4448-BF13-404AFBF6B4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878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321" cy="64807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3848" y="2852936"/>
            <a:ext cx="511256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4000" kern="0" dirty="0">
                <a:solidFill>
                  <a:srgbClr val="04617B"/>
                </a:solidFill>
                <a:cs typeface="Traditional Arabic"/>
              </a:rPr>
              <a:t> </a:t>
            </a:r>
            <a:r>
              <a:rPr lang="ar-SA" sz="4000" kern="0" dirty="0" smtClean="0">
                <a:solidFill>
                  <a:srgbClr val="04617B"/>
                </a:solidFill>
                <a:cs typeface="Traditional Arabic"/>
              </a:rPr>
              <a:t> نتائج اتفاق سايكس بيكو </a:t>
            </a:r>
            <a:endParaRPr lang="ar-SA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نتائج اتفاق سايكس – بيكو </a:t>
            </a:r>
            <a:r>
              <a:rPr lang="en-US" sz="32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3200" dirty="0" smtClean="0">
                <a:effectLst/>
                <a:latin typeface="Times New Roman"/>
                <a:ea typeface="Times New Roman"/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ar-SA" dirty="0" smtClean="0">
                <a:effectLst/>
                <a:latin typeface="Times New Roman"/>
                <a:ea typeface="Times New Roman"/>
                <a:cs typeface="Simplified Arabic"/>
              </a:rPr>
              <a:t>قامت اتفاقية سايكس – بيكو على أساس مبدأ جوهرى ، هو تصفية أملاك الدولة العثمانية وتوزيعها كمناطق نفوذ لدول الوفاق( بريطانيا وفرنسا وروسيا ) . وروعي في هذه التصفية مبدأ التوازن الدولي في حوض البحر المتوسط بصفة عامة 0 وذلك أن فرنسا وبريطانيا خشيتا أن يؤدى استيلاء روسيا على المضايق والقسطنطينية إلى تحطم هذا التوازن ليس في البحر المتوسط فقط وإنما أيضا في أوربا.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7600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النتائج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10000"/>
              </a:lnSpc>
              <a:spcAft>
                <a:spcPts val="1200"/>
              </a:spcAft>
              <a:buNone/>
            </a:pPr>
            <a:r>
              <a:rPr lang="ar-SA" dirty="0" smtClean="0">
                <a:effectLst/>
                <a:latin typeface="Times New Roman"/>
                <a:ea typeface="Times New Roman"/>
                <a:cs typeface="Simplified Arabic"/>
              </a:rPr>
              <a:t>2- تعد هذه الاتفاقية دليلا واضحا على الأطماع الاستعمارية في العالم العربي ، إذ قامت تلك الاتفاقية بتقطيع أوصال المناطق العربية التى تشكل وحدة جغرافية واحدة وذلك عن طريق إقامة العقبات المصطنعة في طريق الوحدة 0 ويعود ذلك إلى اعتناق الدبلوماسية البريطانية سياسة بالمرستون التى كانت تهدف إلى عرقلة قيام دولة عربية على الطريق البري المؤدى إلى الهند 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192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النتائج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10000"/>
              </a:lnSpc>
              <a:spcAft>
                <a:spcPts val="1200"/>
              </a:spcAft>
              <a:buNone/>
            </a:pPr>
            <a:r>
              <a:rPr lang="ar-SA" dirty="0" smtClean="0">
                <a:effectLst/>
                <a:latin typeface="Times New Roman"/>
                <a:ea typeface="Times New Roman"/>
                <a:cs typeface="Simplified Arabic"/>
              </a:rPr>
              <a:t>3- إن هذه الاتفاقية كانت تجافي الواقع لأنها وضعت سوريا والعراق تحت حكم أجنبي مباشر 0 بينما سمحت بإقامة دولة عربية في المناطق الصحراوية الداخلية الواقعة بين سوريا والعراق 0 مع أن سكان سوريا والعراق كانوا أكثر نضجا من الناحية السياسية والفكرية من سكان المناطق الداخلية . 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/>
            <a:r>
              <a:rPr lang="ar-SA" dirty="0" smtClean="0"/>
              <a:t>4- اتهم العرب بريطانيا بأنها نقضت عهودها عندما عقدت مع حليفتيها فرنسا وروسيا اتفاق سايكس – بيكو . حيث إن هناك تناقضا واضحا بين ما ارتضته بريطانيا فى مراسلات الشريف حسن – مكماهون ، وهو إنشاء الدولة العربية المستقلة ضمن الحدود التى وافق عليها الزعماء العرب ، وتشمل فلسطين ، وبين اتفقت عليه بريطانيا وفرنسا وروسيا الذين أرادوا فى اتفاق سايكس – بيكو تقسيم العالم العربى إلى مناطق نفوذ بريطانية وفرنسية ، واستبعاد فلسطين من حدود الدولة العربية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1181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النتائج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5-	 نقم العرب على اتفاق سايكس – بيكو ، فوصفوه بأنه عقد سرا وفى كتمان شديد ، حيث لم يعلم به أحد حتى أذاعه الروس عند قيام الثورة البلشفية عام 1917م . وكانت إذاعة هذا الاتفاق من الأسباب المباشرة فى غضب العرب وزيادة سخطهم على بريطانيا وحلفائها ، واتهموها بالخديعة والخيانة ،  وأنها نقضت عهودها مع العرب . </a:t>
            </a:r>
          </a:p>
          <a:p>
            <a:pPr algn="just"/>
            <a:r>
              <a:rPr lang="ar-SA" dirty="0" smtClean="0"/>
              <a:t>6-	وصف مؤرخو العرب اتفاق سايكس – بيكو بأنه " ظلم وحماقة " ونسبوا لأصحابه الغش و " الاحتيال " وكان بمثابة الضربة القاضية التى أوقعت بالحركة العربية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5892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النتائج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شعرت كل من بريطانيا وفرنسا وروسيا وهم في المرحلة الحاسمة في الحرب العالمية الأولى بأن الشعوب العربية بدأت تتذمر نتيجة علمها باتفاق سايكس – بيكو 0 فرأوا ضرورة نشر عدد من التأكيدات للعرب كضمان لاستمرار بقائهم إلى جانب الحلفاء في هذه المرحلة من الحرب 0 فأصدرت بريطانيا في يونية عام 1916م بيانا رسميا يعبر عن رأيها ورأى حلفائها في نظرتها للشئون العربية هذا البيان يشتمل على نقطتين مهمتين 0</a:t>
            </a:r>
          </a:p>
          <a:p>
            <a:r>
              <a:rPr lang="ar-SA" dirty="0" smtClean="0"/>
              <a:t>أ‌-	أن بريطانيا ستعمل على تحرير العراق وسوريا وفلسطين من نير الحكم العثماني وتحقيق استقلاله . </a:t>
            </a:r>
          </a:p>
          <a:p>
            <a:pPr algn="just"/>
            <a:r>
              <a:rPr lang="ar-SA" dirty="0" smtClean="0"/>
              <a:t>ب‌-	 أنها تعهدت ألا تقيم في تلك البلاد أى نوع من الحكم لا يتفق مع رغبات السكان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7853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2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الرئيس الأمريكي ولسون 1918م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9945" algn="just">
              <a:lnSpc>
                <a:spcPct val="110000"/>
              </a:lnSpc>
              <a:spcAft>
                <a:spcPts val="1200"/>
              </a:spcAft>
            </a:pPr>
            <a:r>
              <a:rPr lang="ar-SA" dirty="0" smtClean="0">
                <a:effectLst/>
                <a:latin typeface="Times New Roman"/>
                <a:ea typeface="Times New Roman"/>
                <a:cs typeface="Simplified Arabic"/>
              </a:rPr>
              <a:t>وأعقب هذا التصريح البريطاني تصريح آخر جاء هذه المرة من الرئيس الأمريكي ولسون 1918م ونص على حق الشعوب في تقرير مصيرها 0 وكان الهدف من هذا التصريح تخدير الشعوب العربية حتى تنتهى الحرب . 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indent="144145" algn="just">
              <a:lnSpc>
                <a:spcPct val="110000"/>
              </a:lnSpc>
              <a:spcAft>
                <a:spcPts val="1200"/>
              </a:spcAft>
            </a:pPr>
            <a:r>
              <a:rPr lang="ar-SA" dirty="0" smtClean="0">
                <a:effectLst/>
                <a:latin typeface="Times New Roman"/>
                <a:ea typeface="Times New Roman"/>
                <a:cs typeface="Simplified Arabic"/>
              </a:rPr>
              <a:t> 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27017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378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نتائج اتفاق سايكس – بيكو  </vt:lpstr>
      <vt:lpstr>تابع النتائج </vt:lpstr>
      <vt:lpstr>تابع النتائج </vt:lpstr>
      <vt:lpstr>تابع النتائج </vt:lpstr>
      <vt:lpstr>تابع النتائج </vt:lpstr>
      <vt:lpstr>الرئيس الأمريكي ولسون 1918م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khalednaghia</dc:creator>
  <cp:lastModifiedBy>khalednaghia</cp:lastModifiedBy>
  <cp:revision>1</cp:revision>
  <dcterms:created xsi:type="dcterms:W3CDTF">2020-03-20T22:05:45Z</dcterms:created>
  <dcterms:modified xsi:type="dcterms:W3CDTF">2020-03-20T22:12:35Z</dcterms:modified>
</cp:coreProperties>
</file>